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75" r:id="rId12"/>
    <p:sldId id="266" r:id="rId13"/>
    <p:sldId id="267" r:id="rId14"/>
    <p:sldId id="268" r:id="rId15"/>
    <p:sldId id="271" r:id="rId16"/>
    <p:sldId id="272" r:id="rId17"/>
    <p:sldId id="269" r:id="rId18"/>
    <p:sldId id="270" r:id="rId19"/>
    <p:sldId id="277" r:id="rId20"/>
    <p:sldId id="273" r:id="rId21"/>
    <p:sldId id="274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69" d="100"/>
          <a:sy n="69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F497A-5484-4D5C-A68A-171ACB598837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09C7F-19A8-4A18-8576-E738ACDDBD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es.edu/pubs/docs/U/UNP-0061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rinc.ucdavis.edu/goat1.htm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ourworld.unu.edu/en/reversing-desertification-with-livestock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Image</a:t>
            </a:r>
            <a:r>
              <a:rPr lang="en-US" baseline="0" dirty="0" smtClean="0"/>
              <a:t> from http://www.southwestclimatechange.org/figures/temperature-shift </a:t>
            </a:r>
          </a:p>
          <a:p>
            <a:r>
              <a:rPr lang="en-US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Credit: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Modified from IPPC figure, 2007.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http://www.aces.edu/pubs/docs/U/UNP-0061/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http://drinc.ucdavis.edu/goat1.htm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extension.oregonstate.edu/catalog/pdf/em/em8908.pdf,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http://drinc.ucdavis.edu/goat1.htm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Retrieved from </a:t>
            </a:r>
            <a:r>
              <a:rPr lang="en-US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http://ourworld.unu.edu/en/reversing-desertification-with-livestock/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</a:t>
            </a:r>
            <a:r>
              <a:rPr lang="en-US" baseline="0" dirty="0" smtClean="0"/>
              <a:t> from http://www.ext.colostate.edu/sam/pasture.html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http://www.ext.colostate.edu/sam/pasture.html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</a:t>
            </a:r>
            <a:r>
              <a:rPr lang="en-US" baseline="0" dirty="0" smtClean="0"/>
              <a:t> from http://www.sheep101.info/201/grazingsystems.html, </a:t>
            </a:r>
            <a:r>
              <a:rPr lang="en-US" b="1" baseline="0" dirty="0" smtClean="0">
                <a:solidFill>
                  <a:schemeClr val="bg1"/>
                </a:solidFill>
              </a:rPr>
              <a:t>and</a:t>
            </a:r>
            <a:r>
              <a:rPr lang="en-US" baseline="0" dirty="0" smtClean="0"/>
              <a:t> http://www.merckmanuals.com/professional/index.html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http://www.anra.gov.au/topics/rangelands/pubs/tracking-changes/impacts.html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http://undergroundshack.wordpress.com/2012/02/02/goats/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http://www.eia.gov/pub/oil_gas/petroleum/feature_articles/2004/worldoilsupply/oilsupply04.html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Retrieved from http://soils.usda.gov/use/worldsoils/mapindex/desert.html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</a:t>
            </a:r>
            <a:r>
              <a:rPr lang="en-US" baseline="0" dirty="0" smtClean="0"/>
              <a:t> http://www.beefusa.org/uDocs/Feedlot%20finishing%20fact%20sheet%20FINAL_4%2026%2006.pdf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Retrieved</a:t>
            </a:r>
            <a:r>
              <a:rPr lang="en-US" baseline="0" smtClean="0"/>
              <a:t> from http://ourlittlefarms.blogspot.com/2011/01/how-to-make-money-with-goats.html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http://ipcc-wg2.gov/SREX/images/uploads/SREX-SPMbrochure_FINAL.pdf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Retrieved from http://www.fao.org/AG/againfo/resources/en/glw/GLW_dens.html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Retrieved from http://www.fao.org/AG/againfo/resources/en/glw/GLW_dens.html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Retrieved from http://www.fao.org/AG/againfo/resources/en/glw/GLW_dens.html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</a:t>
            </a:r>
            <a:r>
              <a:rPr lang="en-US" baseline="0" dirty="0" smtClean="0"/>
              <a:t> from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Retrieved from http://www.fao.org/AG/againfo/resources/en/glw/GLW_dens.html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</a:t>
            </a:r>
            <a:r>
              <a:rPr lang="en-US" baseline="0" dirty="0" smtClean="0"/>
              <a:t> from http://www.realclearscience.com/journal_club/2013/03/01/top_10_causes_of_death_in_the_us_106473.html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Retrieved from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http://www.aces.edu/pubs/docs/U/UNP-0061/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09C7F-19A8-4A18-8576-E738ACDDBDE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6AF206C-948E-451F-AE5C-0D549756A55C}" type="datetimeFigureOut">
              <a:rPr lang="en-US" smtClean="0"/>
              <a:pPr/>
              <a:t>4/6/2013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7B59B3F-DEE4-49DC-9590-3219F15F19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724400"/>
            <a:ext cx="8305800" cy="1752600"/>
          </a:xfrm>
        </p:spPr>
        <p:txBody>
          <a:bodyPr/>
          <a:lstStyle/>
          <a:p>
            <a:r>
              <a:rPr lang="en-US" sz="3200" b="1" dirty="0" smtClean="0"/>
              <a:t>AN ALTERNATIVE MEAT SOURCE AND A MEANS TO STOP DESERTIFICATION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676400"/>
            <a:ext cx="8305800" cy="297180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b="1" dirty="0" smtClean="0"/>
              <a:t>GOATS:</a:t>
            </a:r>
            <a:endParaRPr lang="en-US" dirty="0"/>
          </a:p>
        </p:txBody>
      </p:sp>
      <p:pic>
        <p:nvPicPr>
          <p:cNvPr id="4" name="Picture 3" descr="Kid Goa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04800"/>
            <a:ext cx="44958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676400"/>
          <a:ext cx="8382000" cy="4622802"/>
        </p:xfrm>
        <a:graphic>
          <a:graphicData uri="http://schemas.openxmlformats.org/drawingml/2006/table">
            <a:tbl>
              <a:tblPr/>
              <a:tblGrid>
                <a:gridCol w="4079143"/>
                <a:gridCol w="811966"/>
                <a:gridCol w="1078838"/>
                <a:gridCol w="796068"/>
                <a:gridCol w="811966"/>
                <a:gridCol w="804019"/>
              </a:tblGrid>
              <a:tr h="508000">
                <a:tc gridSpan="6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Table 1. Nutrient Composition of Goat and Other Types of Meat [1], [2]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8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</a:rPr>
                        <a:t> Nutrient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</a:rPr>
                        <a:t> Goat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</a:rPr>
                        <a:t>Chicken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</a:rPr>
                        <a:t>Beef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</a:rPr>
                        <a:t>Pork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  <a:cs typeface="Times New Roman"/>
                        </a:rPr>
                        <a:t>Lamb</a:t>
                      </a: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 Calories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122 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162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179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175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 Fat (g)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2.6 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6.3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7.9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8.2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8.1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 Saturated Fat (g)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0.79 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1.7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3.0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2.9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2.9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 Protein (g)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  <a:cs typeface="Times New Roman"/>
                        </a:rPr>
                        <a:t> Cholesterol (mg)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63.8 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76.0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73.1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73.1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78.2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6002">
                <a:tc gridSpan="6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[1] </a:t>
                      </a:r>
                      <a:r>
                        <a:rPr lang="en-US" sz="2000" b="1" dirty="0">
                          <a:latin typeface="Times New Roman"/>
                          <a:ea typeface="Times New Roman"/>
                          <a:cs typeface="Times New Roman"/>
                        </a:rPr>
                        <a:t>Per 3 oz. of cooked meat</a:t>
                      </a: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2000" dirty="0">
                          <a:latin typeface="Times New Roman"/>
                          <a:ea typeface="Times New Roman"/>
                          <a:cs typeface="Times New Roman"/>
                        </a:rPr>
                        <a:t>[2] USDA Nutrient Database for Standard Reference, Release 14 (2001)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Goat meat compared to other meats</a:t>
            </a:r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w Romans"/>
                <a:ea typeface="Times New Roman" pitchFamily="18" charset="0"/>
                <a:cs typeface="Arial" pitchFamily="34" charset="0"/>
              </a:rPr>
              <a:t> 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90800" y="1981200"/>
            <a:ext cx="6096000" cy="4114800"/>
          </a:xfrm>
        </p:spPr>
        <p:txBody>
          <a:bodyPr/>
          <a:lstStyle/>
          <a:p>
            <a:r>
              <a:rPr lang="en-US" dirty="0" smtClean="0"/>
              <a:t>Low calorie content</a:t>
            </a:r>
          </a:p>
          <a:p>
            <a:r>
              <a:rPr lang="en-US" dirty="0" smtClean="0"/>
              <a:t>Low saturated fat </a:t>
            </a:r>
          </a:p>
          <a:p>
            <a:r>
              <a:rPr lang="en-US" dirty="0" smtClean="0"/>
              <a:t>Low sodium</a:t>
            </a:r>
          </a:p>
          <a:p>
            <a:r>
              <a:rPr lang="en-US" dirty="0" smtClean="0"/>
              <a:t>Low cholesterol </a:t>
            </a:r>
          </a:p>
          <a:p>
            <a:r>
              <a:rPr lang="en-US" dirty="0" smtClean="0"/>
              <a:t>Nearly equal in Protein </a:t>
            </a:r>
          </a:p>
          <a:p>
            <a:r>
              <a:rPr lang="en-US" dirty="0" smtClean="0"/>
              <a:t>High in iron</a:t>
            </a:r>
          </a:p>
          <a:p>
            <a:r>
              <a:rPr lang="en-US" dirty="0" smtClean="0"/>
              <a:t>High in potassium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Goat meat compared to other livestock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0"/>
          </a:xfrm>
        </p:spPr>
        <p:txBody>
          <a:bodyPr>
            <a:normAutofit fontScale="25000" lnSpcReduction="20000"/>
          </a:bodyPr>
          <a:lstStyle/>
          <a:p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TABLE 2.  Average  vitamin  content  of  cow,  goat  and  human  milk. </a:t>
            </a:r>
          </a:p>
          <a:p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Vitamin 	Cow 	                  </a:t>
            </a:r>
            <a:r>
              <a:rPr lang="en-US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Goat 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	                  Human 	</a:t>
            </a:r>
          </a:p>
          <a:p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----------------------------------------------------------------------------------------------</a:t>
            </a:r>
          </a:p>
          <a:p>
            <a:r>
              <a:rPr lang="it-IT" sz="6400" dirty="0" smtClean="0">
                <a:latin typeface="Times New Roman" pitchFamily="18" charset="0"/>
                <a:cs typeface="Times New Roman" pitchFamily="18" charset="0"/>
              </a:rPr>
              <a:t>Vitamin A(1)(2) 	1560.0 </a:t>
            </a:r>
            <a:r>
              <a:rPr lang="it-IT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(1380) </a:t>
            </a:r>
            <a:r>
              <a:rPr lang="it-IT" sz="6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2074.0 </a:t>
            </a:r>
            <a:r>
              <a:rPr lang="it-IT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(1850) </a:t>
            </a:r>
            <a:r>
              <a:rPr lang="it-IT" sz="6400" dirty="0" smtClean="0">
                <a:latin typeface="Times New Roman" pitchFamily="18" charset="0"/>
                <a:cs typeface="Times New Roman" pitchFamily="18" charset="0"/>
              </a:rPr>
              <a:t>	1898.0 </a:t>
            </a:r>
            <a:r>
              <a:rPr lang="it-IT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(2410) </a:t>
            </a:r>
            <a:r>
              <a:rPr lang="it-IT" sz="6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Vitamin D 	33                                </a:t>
            </a:r>
            <a:r>
              <a:rPr lang="fi-FI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23.7 </a:t>
            </a:r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	                  22.0 	</a:t>
            </a:r>
          </a:p>
          <a:p>
            <a:r>
              <a:rPr lang="it-IT" sz="6400" dirty="0" smtClean="0">
                <a:latin typeface="Times New Roman" pitchFamily="18" charset="0"/>
                <a:cs typeface="Times New Roman" pitchFamily="18" charset="0"/>
              </a:rPr>
              <a:t>Thiamine 	0.44 </a:t>
            </a:r>
            <a:r>
              <a:rPr lang="it-IT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(0.38) </a:t>
            </a:r>
            <a:r>
              <a:rPr lang="it-IT" sz="6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0.40 </a:t>
            </a:r>
            <a:r>
              <a:rPr lang="it-IT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(0.48) </a:t>
            </a:r>
            <a:r>
              <a:rPr lang="it-IT" sz="6400" dirty="0" smtClean="0">
                <a:latin typeface="Times New Roman" pitchFamily="18" charset="0"/>
                <a:cs typeface="Times New Roman" pitchFamily="18" charset="0"/>
              </a:rPr>
              <a:t>	0.16 </a:t>
            </a:r>
            <a:r>
              <a:rPr lang="it-IT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(0.14) </a:t>
            </a:r>
            <a:r>
              <a:rPr lang="it-IT" sz="6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Riboflavin 	1.75 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(1.61) </a:t>
            </a:r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fi-FI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1.84 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(1.38)  </a:t>
            </a:r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	0.36 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(0.36) </a:t>
            </a:r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pt-BR" sz="6400" dirty="0" smtClean="0">
                <a:latin typeface="Times New Roman" pitchFamily="18" charset="0"/>
                <a:cs typeface="Times New Roman" pitchFamily="18" charset="0"/>
              </a:rPr>
              <a:t>Nicotinic Acid 	0.94 </a:t>
            </a:r>
            <a:r>
              <a:rPr lang="pt-BR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(0.84) </a:t>
            </a:r>
            <a:r>
              <a:rPr lang="pt-BR" sz="6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pt-BR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1.87 </a:t>
            </a:r>
            <a:r>
              <a:rPr lang="pt-BR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(2.7) </a:t>
            </a:r>
            <a:r>
              <a:rPr lang="pt-BR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pt-BR" sz="6400" dirty="0" smtClean="0">
                <a:latin typeface="Times New Roman" pitchFamily="18" charset="0"/>
                <a:cs typeface="Times New Roman" pitchFamily="18" charset="0"/>
              </a:rPr>
              <a:t>                  1.47 </a:t>
            </a:r>
            <a:r>
              <a:rPr lang="pt-BR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(1.77) </a:t>
            </a:r>
            <a:r>
              <a:rPr lang="pt-BR" sz="6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Vitamin B 6 	</a:t>
            </a:r>
            <a:r>
              <a:rPr lang="fi-FI" sz="6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0.64 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(0.42) </a:t>
            </a:r>
            <a:r>
              <a:rPr lang="fi-FI" sz="6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0.07 </a:t>
            </a:r>
            <a:r>
              <a:rPr lang="fi-FI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0.46)</a:t>
            </a:r>
            <a:r>
              <a:rPr lang="fi-FI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i-FI" sz="6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	0.10 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(0.11) </a:t>
            </a:r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Pantotheine 	3.46 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(3.13)   </a:t>
            </a:r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fi-FI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3.44 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(3.1) </a:t>
            </a:r>
            <a:r>
              <a:rPr lang="fi-FI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                  1.84 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(2.23) </a:t>
            </a:r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Biotin 	      	0.031                            </a:t>
            </a:r>
            <a:r>
              <a:rPr lang="en-US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0.039 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	                  0.008 	</a:t>
            </a:r>
          </a:p>
          <a:p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Folic Acid 	0.0028 </a:t>
            </a:r>
            <a:r>
              <a:rPr lang="en-US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(0.005) 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0.0024 </a:t>
            </a:r>
            <a:r>
              <a:rPr lang="en-US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(0.001) 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	0.0020 </a:t>
            </a:r>
            <a:r>
              <a:rPr lang="en-US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(0.005) 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Vitamin B 12 	</a:t>
            </a:r>
            <a:r>
              <a:rPr lang="fi-FI" sz="6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0.0043 (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0.0036)</a:t>
            </a:r>
            <a:r>
              <a:rPr lang="fi-FI" sz="6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	0.0006 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(0.00065) 	</a:t>
            </a:r>
            <a:r>
              <a:rPr lang="fi-FI" sz="6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0.0003</a:t>
            </a:r>
            <a:r>
              <a:rPr lang="fi-FI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(0.00045) </a:t>
            </a:r>
            <a:r>
              <a:rPr lang="fi-FI" sz="6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pt-BR" sz="6400" dirty="0" smtClean="0">
                <a:latin typeface="Times New Roman" pitchFamily="18" charset="0"/>
                <a:cs typeface="Times New Roman" pitchFamily="18" charset="0"/>
              </a:rPr>
              <a:t>Ascorbic Acid 	21.1 </a:t>
            </a:r>
            <a:r>
              <a:rPr lang="pt-BR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(14.7) </a:t>
            </a:r>
            <a:r>
              <a:rPr lang="pt-BR" sz="6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pt-BR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15.0 </a:t>
            </a:r>
            <a:r>
              <a:rPr lang="pt-BR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(13.0) </a:t>
            </a:r>
            <a:r>
              <a:rPr lang="pt-BR" sz="6400" dirty="0" smtClean="0">
                <a:latin typeface="Times New Roman" pitchFamily="18" charset="0"/>
                <a:cs typeface="Times New Roman" pitchFamily="18" charset="0"/>
              </a:rPr>
              <a:t>	43.0</a:t>
            </a:r>
            <a:r>
              <a:rPr lang="pt-BR" sz="6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(50) </a:t>
            </a:r>
            <a:r>
              <a:rPr lang="pt-BR" sz="6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sz="6400" dirty="0" err="1" smtClean="0">
                <a:latin typeface="Times New Roman" pitchFamily="18" charset="0"/>
                <a:cs typeface="Times New Roman" pitchFamily="18" charset="0"/>
              </a:rPr>
              <a:t>Choline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 	121.0 	                   </a:t>
            </a:r>
            <a:r>
              <a:rPr lang="en-US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150.0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 	                   90.0 	</a:t>
            </a:r>
          </a:p>
          <a:p>
            <a:r>
              <a:rPr lang="en-US" sz="6400" dirty="0" err="1" smtClean="0">
                <a:latin typeface="Times New Roman" pitchFamily="18" charset="0"/>
                <a:cs typeface="Times New Roman" pitchFamily="18" charset="0"/>
              </a:rPr>
              <a:t>Inositol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 	110.0 	                   </a:t>
            </a:r>
            <a:r>
              <a:rPr lang="en-US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210.0</a:t>
            </a:r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 	                   330.0 </a:t>
            </a:r>
            <a:r>
              <a:rPr lang="en-US" dirty="0" smtClean="0"/>
              <a:t>	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6400" dirty="0" smtClean="0">
                <a:latin typeface="Times New Roman" pitchFamily="18" charset="0"/>
                <a:cs typeface="Times New Roman" pitchFamily="18" charset="0"/>
              </a:rPr>
              <a:t>1) Vitamin A expressed in International Units/liter; all others as mg/liter. </a:t>
            </a:r>
          </a:p>
          <a:p>
            <a:r>
              <a:rPr lang="en-US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(2) Numbers in ( ) s are from the USDA Handbook 8-1 (1976).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r>
              <a:rPr lang="en-US" dirty="0" smtClean="0"/>
              <a:t>               Vitamins in milk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5000"/>
            <a:ext cx="8534400" cy="4191000"/>
          </a:xfrm>
        </p:spPr>
        <p:txBody>
          <a:bodyPr>
            <a:norm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Table 3.—Average composition (%) of milk from different species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Animal           Fat           Serum Protein         Carbohydrate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Cow                3.9                    0.6                          4.6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Goat                4.5                    0.6                          4.3     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Sheep             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7.5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1.0                          4.6 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Saturated fat content in milk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4953000"/>
            <a:ext cx="739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Goat’s milk can cause anemia when used exclusively without iron sources in the diet.  It is higher in saturated fat and cholesterol than cows milk – but lower than sheep’s milk.</a:t>
            </a:r>
            <a:endParaRPr lang="en-US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Management comparison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1670050"/>
            <a:ext cx="7620000" cy="427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Holistic Planned Grazing (Left) vs. </a:t>
            </a:r>
            <a:br>
              <a:rPr lang="en-US" dirty="0" smtClean="0"/>
            </a:br>
            <a:r>
              <a:rPr lang="en-US" dirty="0" smtClean="0"/>
              <a:t>   Conventional Pasture Rotation (Right)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am-rotate-grazin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90600" y="1524000"/>
            <a:ext cx="7162799" cy="46482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Traditional pasture rotation methods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am-grazin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1524000"/>
            <a:ext cx="6857999" cy="4191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 of different grazing durations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19200" y="57150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Maintaining 4 inches and higher prevents parasite infestation and maintains a root-base for optimum photosynthesis potential.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76800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Diet  preferences  of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cattle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horses,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sheep  and  goats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percent of diet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Plant                    Horses            Cattle           Sheep              </a:t>
            </a:r>
            <a:r>
              <a:rPr lang="en-US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Goats</a:t>
            </a:r>
            <a:endParaRPr lang="en-US" sz="2000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Grass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         90                     70                  60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en-US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Weeds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        	     4                       20                  30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en-US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Browse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	     6                       10                  10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Goats withstand 20 times the amount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weeds and forbs that contain alkaloids with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pyrrolizidine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bases, when compared to other livestock 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Plants that kill goats usually kill all other ruminants.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Plants that kill other ruminants do not always kill goats.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Therefore, goats are the most survivable in desertification.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Diet diversity (niche) of different species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eral Goats in desertification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600200"/>
            <a:ext cx="7543800" cy="4876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       Feral Goats during Australian 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smtClean="0"/>
              <a:t>        drought and desertification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a33ca364012190d_lisa_goat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371600"/>
            <a:ext cx="7239000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r>
              <a:rPr lang="en-US" dirty="0" smtClean="0"/>
              <a:t>     The abuses of mismanagement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emperature-shift.preview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1752600"/>
            <a:ext cx="6248400" cy="43434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447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</a:t>
            </a:r>
            <a:r>
              <a:rPr lang="en-US" dirty="0" smtClean="0"/>
              <a:t>        </a:t>
            </a:r>
            <a:r>
              <a:rPr lang="en-US" sz="3600" dirty="0" smtClean="0">
                <a:cs typeface="Times New Roman" pitchFamily="18" charset="0"/>
              </a:rPr>
              <a:t>Goats </a:t>
            </a:r>
            <a:r>
              <a:rPr lang="en-US" sz="3600" dirty="0" smtClean="0">
                <a:cs typeface="Times New Roman" pitchFamily="18" charset="0"/>
              </a:rPr>
              <a:t>in the twenty-first </a:t>
            </a:r>
            <a:r>
              <a:rPr lang="en-US" sz="3600" dirty="0" smtClean="0">
                <a:cs typeface="Times New Roman" pitchFamily="18" charset="0"/>
              </a:rPr>
              <a:t>century:</a:t>
            </a:r>
            <a:r>
              <a:rPr lang="en-US" sz="3600" dirty="0" smtClean="0">
                <a:cs typeface="Times New Roman" pitchFamily="18" charset="0"/>
              </a:rPr>
              <a:t/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             </a:t>
            </a:r>
            <a:r>
              <a:rPr lang="en-US" sz="3600" dirty="0" smtClean="0">
                <a:cs typeface="Times New Roman" pitchFamily="18" charset="0"/>
              </a:rPr>
              <a:t>   IPCC </a:t>
            </a:r>
            <a:r>
              <a:rPr lang="en-US" sz="3600" dirty="0" smtClean="0">
                <a:cs typeface="Times New Roman" pitchFamily="18" charset="0"/>
              </a:rPr>
              <a:t>predicts </a:t>
            </a:r>
            <a:r>
              <a:rPr lang="en-US" sz="3600" dirty="0" smtClean="0">
                <a:cs typeface="Times New Roman" pitchFamily="18" charset="0"/>
              </a:rPr>
              <a:t>drought for intra-</a:t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 </a:t>
            </a:r>
            <a:r>
              <a:rPr lang="en-US" sz="3600" dirty="0" smtClean="0">
                <a:cs typeface="Times New Roman" pitchFamily="18" charset="0"/>
              </a:rPr>
              <a:t>            </a:t>
            </a:r>
            <a:r>
              <a:rPr lang="en-US" sz="3600" dirty="0" smtClean="0">
                <a:cs typeface="Times New Roman" pitchFamily="18" charset="0"/>
              </a:rPr>
              <a:t>  continental regions (central U.S.)</a:t>
            </a:r>
            <a:endParaRPr lang="en-US" sz="3600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igure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3704" t="6108" r="4630" b="2732"/>
          <a:stretch>
            <a:fillRect/>
          </a:stretch>
        </p:blipFill>
        <p:spPr>
          <a:xfrm>
            <a:off x="762000" y="1524000"/>
            <a:ext cx="7696200" cy="4800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12 world conventional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il production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scenarios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Fertilizing_a_pasture_field_-_geograph_org_uk_-_41918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38200" y="1371600"/>
            <a:ext cx="7391400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Over 80 % of U.S. cattle production </a:t>
            </a:r>
            <a:br>
              <a:rPr lang="en-US" dirty="0" smtClean="0"/>
            </a:br>
            <a:r>
              <a:rPr lang="en-US" dirty="0" smtClean="0"/>
              <a:t>      is from fuel dependent operations.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oogle-goat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73892" y="1524000"/>
            <a:ext cx="6796216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A fed goat is a happy goat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USDA shows  desertification </a:t>
            </a:r>
            <a:br>
              <a:rPr lang="en-US" dirty="0" smtClean="0"/>
            </a:br>
            <a:r>
              <a:rPr lang="en-US" dirty="0" smtClean="0"/>
              <a:t>                          vulnerability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8392" y="1524000"/>
            <a:ext cx="628400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lip_image00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14285" y="1524000"/>
            <a:ext cx="5515429" cy="4572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dirty="0" smtClean="0"/>
              <a:t>     IPCC disaster risk management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48200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Density of livestock species worldwide:     </a:t>
            </a:r>
            <a:br>
              <a:rPr lang="en-US" dirty="0" smtClean="0"/>
            </a:br>
            <a:r>
              <a:rPr lang="en-US" dirty="0" smtClean="0"/>
              <a:t>                                Goats</a:t>
            </a:r>
            <a:endParaRPr lang="en-US" dirty="0"/>
          </a:p>
        </p:txBody>
      </p:sp>
      <p:pic>
        <p:nvPicPr>
          <p:cNvPr id="7" name="Picture 6" descr="clip_image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371600"/>
            <a:ext cx="632460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lip_image0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1295400"/>
            <a:ext cx="6400800" cy="5181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dirty="0" smtClean="0"/>
              <a:t>                            Cattle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lip_image0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295400"/>
            <a:ext cx="6400799" cy="5181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dirty="0" smtClean="0"/>
              <a:t>                           Sheep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INISHED PAPER.pdf - Adobe Reader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1371600"/>
            <a:ext cx="6477000" cy="51054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r>
              <a:rPr lang="en-US" dirty="0" smtClean="0"/>
              <a:t>                              Pigs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ausesofdeath cdc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18410" y="1524000"/>
            <a:ext cx="6606389" cy="4953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r>
              <a:rPr lang="en-US" dirty="0" smtClean="0"/>
              <a:t>  Leading causes of death in the U.S.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382</TotalTime>
  <Words>474</Words>
  <Application>Microsoft Office PowerPoint</Application>
  <PresentationFormat>On-screen Show (4:3)</PresentationFormat>
  <Paragraphs>151</Paragraphs>
  <Slides>22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Paper</vt:lpstr>
      <vt:lpstr>  GOATS:</vt:lpstr>
      <vt:lpstr>            Goats in the twenty-first century:                 IPCC predicts drought for intra-                continental regions (central U.S.)</vt:lpstr>
      <vt:lpstr>            USDA shows  desertification                            vulnerability</vt:lpstr>
      <vt:lpstr>     IPCC disaster risk management</vt:lpstr>
      <vt:lpstr>    Density of livestock species worldwide:                                      Goats</vt:lpstr>
      <vt:lpstr>                            Cattle</vt:lpstr>
      <vt:lpstr>                           Sheep</vt:lpstr>
      <vt:lpstr>                              Pigs</vt:lpstr>
      <vt:lpstr>  Leading causes of death in the U.S.</vt:lpstr>
      <vt:lpstr> Goat meat compared to other meats</vt:lpstr>
      <vt:lpstr>  Goat meat compared to other livestock</vt:lpstr>
      <vt:lpstr>               Vitamins in milk</vt:lpstr>
      <vt:lpstr>       Saturated fat content in milk</vt:lpstr>
      <vt:lpstr>      Holistic Planned Grazing (Left) vs.     Conventional Pasture Rotation (Right)</vt:lpstr>
      <vt:lpstr>    Traditional pasture rotation methods</vt:lpstr>
      <vt:lpstr>Effects of different grazing durations</vt:lpstr>
      <vt:lpstr>Diet diversity (niche) of different species</vt:lpstr>
      <vt:lpstr>       Feral Goats during Australian           drought and desertification</vt:lpstr>
      <vt:lpstr>     The abuses of mismanagement</vt:lpstr>
      <vt:lpstr>       12 world conventional oil production                              scenarios </vt:lpstr>
      <vt:lpstr>     Over 80 % of U.S. cattle production        is from fuel dependent operations.</vt:lpstr>
      <vt:lpstr>         A fed goat is a happy goat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GOATS: AN ALTERNATIVE MEAT SOURCE AND A MEANS TO STOP DESERTIFICATION </dc:title>
  <dc:subject>Senior Research Presentation</dc:subject>
  <dc:creator>Clint Severe</dc:creator>
  <cp:keywords>Goats, Global Warming, Desertification, Climate Change, Meat Production, Energy</cp:keywords>
  <cp:lastModifiedBy>all</cp:lastModifiedBy>
  <cp:revision>79</cp:revision>
  <dcterms:created xsi:type="dcterms:W3CDTF">2013-04-05T17:58:04Z</dcterms:created>
  <dcterms:modified xsi:type="dcterms:W3CDTF">2013-04-06T17:37:01Z</dcterms:modified>
</cp:coreProperties>
</file>